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05" r:id="rId2"/>
    <p:sldId id="1184" r:id="rId3"/>
    <p:sldId id="1204" r:id="rId4"/>
    <p:sldId id="1206" r:id="rId5"/>
    <p:sldId id="1207" r:id="rId6"/>
    <p:sldId id="1188" r:id="rId7"/>
    <p:sldId id="1208" r:id="rId8"/>
    <p:sldId id="1209" r:id="rId9"/>
    <p:sldId id="1212" r:id="rId10"/>
    <p:sldId id="1213" r:id="rId11"/>
    <p:sldId id="1210" r:id="rId12"/>
    <p:sldId id="1211" r:id="rId13"/>
    <p:sldId id="266" r:id="rId14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6FBA9"/>
    <a:srgbClr val="FF6A00"/>
    <a:srgbClr val="FF8900"/>
    <a:srgbClr val="5E5E5E"/>
    <a:srgbClr val="525252"/>
    <a:srgbClr val="D94F40"/>
    <a:srgbClr val="FFB61A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607"/>
  </p:normalViewPr>
  <p:slideViewPr>
    <p:cSldViewPr snapToGrid="0">
      <p:cViewPr varScale="1">
        <p:scale>
          <a:sx n="62" d="100"/>
          <a:sy n="62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35F5B-3536-2C41-94FA-4233FE2E9990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A5E4A-65BD-794C-A3D1-2B07C3699B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像" descr="图像"/>
          <p:cNvPicPr>
            <a:picLocks noChangeAspect="1"/>
          </p:cNvPicPr>
          <p:nvPr userDrawn="1"/>
        </p:nvPicPr>
        <p:blipFill rotWithShape="1">
          <a:blip r:embed="rId2"/>
          <a:srcRect l="12633" t="21591" r="15678"/>
          <a:stretch>
            <a:fillRect/>
          </a:stretch>
        </p:blipFill>
        <p:spPr>
          <a:xfrm>
            <a:off x="3441032" y="-27753"/>
            <a:ext cx="20942968" cy="13743753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8" name="矩形"/>
          <p:cNvSpPr/>
          <p:nvPr userDrawn="1"/>
        </p:nvSpPr>
        <p:spPr>
          <a:xfrm flipH="1">
            <a:off x="-1" y="-24277"/>
            <a:ext cx="5548814" cy="13740277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692526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9" name="矩形"/>
          <p:cNvSpPr/>
          <p:nvPr userDrawn="1"/>
        </p:nvSpPr>
        <p:spPr>
          <a:xfrm>
            <a:off x="2408598" y="2490585"/>
            <a:ext cx="8868965" cy="7820063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ffectLst>
            <a:outerShdw blurRad="342900" dist="12700" dir="5400000" rotWithShape="0">
              <a:srgbClr val="000000">
                <a:alpha val="132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0" name="Analytics and Intelligence"/>
          <p:cNvSpPr txBox="1"/>
          <p:nvPr userDrawn="1"/>
        </p:nvSpPr>
        <p:spPr>
          <a:xfrm>
            <a:off x="3122884" y="3910302"/>
            <a:ext cx="7968381" cy="1011807"/>
          </a:xfrm>
          <a:prstGeom prst="rect">
            <a:avLst/>
          </a:prstGeom>
          <a:ln w="3175">
            <a:miter lim="400000"/>
          </a:ln>
        </p:spPr>
        <p:txBody>
          <a:bodyPr lIns="49526" tIns="49526" rIns="49526" bIns="49526" anchor="ctr">
            <a:spAutoFit/>
          </a:bodyPr>
          <a:lstStyle>
            <a:lvl1pPr algn="l">
              <a:lnSpc>
                <a:spcPct val="110000"/>
              </a:lnSpc>
              <a:defRPr sz="10200">
                <a:solidFill>
                  <a:srgbClr val="79797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lang="zh-TW" altLang="en-US" sz="5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这里是章节页标题</a:t>
            </a:r>
            <a:endParaRPr sz="5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"/>
          <p:cNvSpPr/>
          <p:nvPr userDrawn="1"/>
        </p:nvSpPr>
        <p:spPr>
          <a:xfrm>
            <a:off x="3122884" y="5380216"/>
            <a:ext cx="3735863" cy="99054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2" name="Shape 130"/>
          <p:cNvSpPr/>
          <p:nvPr userDrawn="1"/>
        </p:nvSpPr>
        <p:spPr>
          <a:xfrm>
            <a:off x="3122884" y="6070649"/>
            <a:ext cx="2807948" cy="20415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添加文字内容</a:t>
            </a:r>
            <a:endParaRPr lang="en-US" altLang="zh-TW" sz="28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添加文字内容</a:t>
            </a:r>
            <a:endParaRPr lang="en-US" altLang="zh-CN" sz="28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添加文字内容</a:t>
            </a:r>
            <a:endParaRPr lang="en-US" altLang="zh-CN" sz="28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底背景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V Summit(1)-底纹.psd" descr="KV Summit(1)-底纹.psd"/>
          <p:cNvPicPr>
            <a:picLocks noChangeAspect="1"/>
          </p:cNvPicPr>
          <p:nvPr userDrawn="1"/>
        </p:nvPicPr>
        <p:blipFill>
          <a:blip r:embed="rId2">
            <a:alphaModFix amt="23558"/>
          </a:blip>
          <a:stretch>
            <a:fillRect/>
          </a:stretch>
        </p:blipFill>
        <p:spPr>
          <a:xfrm>
            <a:off x="0" y="-20824"/>
            <a:ext cx="24682848" cy="13842242"/>
          </a:xfrm>
          <a:prstGeom prst="rect">
            <a:avLst/>
          </a:prstGeom>
          <a:ln w="3175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16192" y="521831"/>
            <a:ext cx="1701800" cy="127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16192" y="521831"/>
            <a:ext cx="1701800" cy="127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itle 18"/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16192" y="521831"/>
            <a:ext cx="1701800" cy="127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16192" y="521831"/>
            <a:ext cx="1701800" cy="127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16192" y="521831"/>
            <a:ext cx="1701800" cy="127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背景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16192" y="521831"/>
            <a:ext cx="1701800" cy="127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橙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"/>
          <p:cNvSpPr/>
          <p:nvPr userDrawn="1"/>
        </p:nvSpPr>
        <p:spPr>
          <a:xfrm>
            <a:off x="0" y="0"/>
            <a:ext cx="24384000" cy="1156208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 dirty="0">
              <a:latin typeface="Arial Unicode MS" panose="020B0604020202020204" pitchFamily="34" charset="-122"/>
            </a:endParaRPr>
          </a:p>
        </p:txBody>
      </p:sp>
      <p:sp>
        <p:nvSpPr>
          <p:cNvPr id="9" name="矩形"/>
          <p:cNvSpPr/>
          <p:nvPr userDrawn="1"/>
        </p:nvSpPr>
        <p:spPr>
          <a:xfrm flipV="1">
            <a:off x="0" y="5003800"/>
            <a:ext cx="24384000" cy="871220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 dirty="0">
              <a:latin typeface="Arial Unicode MS" panose="020B0604020202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16192" y="521831"/>
            <a:ext cx="1701800" cy="127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817" y="537827"/>
            <a:ext cx="1677746" cy="1278283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21084996" y="910228"/>
            <a:ext cx="255518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0" i="0" spc="0" dirty="0">
                <a:solidFill>
                  <a:srgbClr val="FF6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阿里云</a:t>
            </a:r>
            <a:r>
              <a:rPr lang="en-US" altLang="zh-CN" sz="2800" b="0" i="0" spc="0" dirty="0">
                <a:solidFill>
                  <a:srgbClr val="FF6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· </a:t>
            </a:r>
            <a:r>
              <a:rPr lang="zh-CN" altLang="en-US" sz="2800" b="0" i="0" spc="0" dirty="0">
                <a:solidFill>
                  <a:srgbClr val="FF6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</a:t>
            </a:r>
            <a:endParaRPr lang="en-US" altLang="zh-CN" sz="2800" b="0" i="0" spc="0" dirty="0">
              <a:solidFill>
                <a:srgbClr val="FF6A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chongjin.xie@alibaba-inc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8" name="Shape 128"/>
          <p:cNvSpPr/>
          <p:nvPr/>
        </p:nvSpPr>
        <p:spPr>
          <a:xfrm>
            <a:off x="5579966" y="5635699"/>
            <a:ext cx="102657" cy="7786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4000" spc="79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zh-CN" altLang="en-US" sz="4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" name="Shape 126"/>
          <p:cNvSpPr/>
          <p:nvPr/>
        </p:nvSpPr>
        <p:spPr>
          <a:xfrm>
            <a:off x="0" y="5177074"/>
            <a:ext cx="24384000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SONiC</a:t>
            </a:r>
            <a:r>
              <a:rPr lang="en-US" altLang="zh-CN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Optical Transport Networks(OTN)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35" y="530868"/>
            <a:ext cx="2678692" cy="2009019"/>
          </a:xfrm>
          <a:prstGeom prst="rect">
            <a:avLst/>
          </a:prstGeom>
        </p:spPr>
      </p:pic>
      <p:sp>
        <p:nvSpPr>
          <p:cNvPr id="12" name="Shape 126"/>
          <p:cNvSpPr/>
          <p:nvPr/>
        </p:nvSpPr>
        <p:spPr>
          <a:xfrm>
            <a:off x="15688689" y="8407946"/>
            <a:ext cx="102657" cy="6434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endParaRPr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Shape 126"/>
          <p:cNvSpPr/>
          <p:nvPr/>
        </p:nvSpPr>
        <p:spPr>
          <a:xfrm>
            <a:off x="10905368" y="10534961"/>
            <a:ext cx="2573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MT"/>
                <a:sym typeface="+mn-lt"/>
              </a:rPr>
              <a:t>2023-1-18</a:t>
            </a:r>
          </a:p>
        </p:txBody>
      </p:sp>
      <p:sp>
        <p:nvSpPr>
          <p:cNvPr id="129" name="文本框 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BBAAD9C20180234D78A0072836F0BBB092B9B207106A6B50A8D98136B14D2B8C4B4BB73841618B0C22C92108C846ADEBE909212A91D0DB811BBFC2F0727E20DE24FBC6ADB72DC6A794FF2FA7612245909664EE3374543370B8DFE19E20FBDC08DBF62091FE3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85777" y="7118641"/>
            <a:ext cx="114521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  <a:effectLst/>
                <a:latin typeface="ArialMT"/>
              </a:rPr>
              <a:t>Weitang</a:t>
            </a:r>
            <a:r>
              <a:rPr lang="en-US" altLang="zh-CN" sz="3600" dirty="0">
                <a:solidFill>
                  <a:schemeClr val="bg1"/>
                </a:solidFill>
                <a:effectLst/>
                <a:latin typeface="ArialMT"/>
              </a:rPr>
              <a:t> Zheng</a:t>
            </a:r>
            <a:r>
              <a:rPr lang="zh-CN" altLang="en-US" sz="3600" dirty="0">
                <a:solidFill>
                  <a:schemeClr val="bg1"/>
                </a:solidFill>
                <a:effectLst/>
                <a:latin typeface="ArialMT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effectLst/>
                <a:latin typeface="ArialMT"/>
              </a:rPr>
              <a:t>and Chongjin </a:t>
            </a:r>
            <a:r>
              <a:rPr lang="en-US" altLang="zh-CN" sz="3600" dirty="0" err="1">
                <a:solidFill>
                  <a:schemeClr val="bg1"/>
                </a:solidFill>
                <a:effectLst/>
                <a:latin typeface="ArialMT"/>
              </a:rPr>
              <a:t>Xie</a:t>
            </a:r>
            <a:endParaRPr lang="en-US" altLang="zh-CN" sz="3600" dirty="0">
              <a:solidFill>
                <a:schemeClr val="bg1"/>
              </a:solidFill>
              <a:effectLst/>
              <a:latin typeface="ArialMT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effectLst/>
              <a:latin typeface="ArialMT"/>
            </a:endParaRPr>
          </a:p>
          <a:p>
            <a:pPr algn="ctr"/>
            <a:r>
              <a:rPr kumimoji="1" lang="en-US" altLang="zh-CN" sz="3600" u="sng" dirty="0" err="1">
                <a:solidFill>
                  <a:schemeClr val="bg1"/>
                </a:solidFill>
              </a:rPr>
              <a:t>zhengweitang.zwt@alibaba-inc.com</a:t>
            </a:r>
            <a:r>
              <a:rPr kumimoji="1" lang="en-US" altLang="zh-CN" sz="3600" u="sng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effectLst/>
                <a:latin typeface="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chongjin.xie@alibaba-inc.com</a:t>
            </a:r>
            <a:r>
              <a:rPr lang="en-US" altLang="zh-CN" sz="3600" dirty="0">
                <a:solidFill>
                  <a:schemeClr val="bg1"/>
                </a:solidFill>
                <a:effectLst/>
                <a:latin typeface="ArialMT"/>
              </a:rPr>
              <a:t> </a:t>
            </a:r>
          </a:p>
          <a:p>
            <a:pPr algn="ctr"/>
            <a:endParaRPr lang="en-US" altLang="zh-CN" sz="3600" dirty="0">
              <a:solidFill>
                <a:schemeClr val="bg1"/>
              </a:solidFill>
              <a:latin typeface="ArialMT"/>
            </a:endParaRP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MT"/>
              </a:rPr>
              <a:t>Alibaba Cloud</a:t>
            </a:r>
            <a:r>
              <a:rPr lang="en-US" altLang="zh-CN" sz="3600" dirty="0">
                <a:solidFill>
                  <a:schemeClr val="bg1"/>
                </a:solidFill>
                <a:effectLst/>
                <a:latin typeface="ArialMT"/>
              </a:rPr>
              <a:t> 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7663" y="801580"/>
            <a:ext cx="9612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FF6A00"/>
                </a:solidFill>
              </a:defRPr>
            </a:lvl1pPr>
          </a:lstStyle>
          <a:p>
            <a:r>
              <a:rPr lang="en-US" altLang="zh-CN" sz="4400" dirty="0"/>
              <a:t>AONOS System feature CLI demo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6C9A81-B271-5A02-C04F-43DA92A31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086" y="3476639"/>
            <a:ext cx="13669901" cy="96297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5B4B51-6E38-ABE9-5A7A-15A3FFCE02DB}"/>
              </a:ext>
            </a:extLst>
          </p:cNvPr>
          <p:cNvSpPr txBox="1"/>
          <p:nvPr/>
        </p:nvSpPr>
        <p:spPr>
          <a:xfrm>
            <a:off x="1655676" y="4080879"/>
            <a:ext cx="4233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l"/>
            </a:pPr>
            <a:r>
              <a:rPr kumimoji="1" lang="en-US" altLang="zh-CN" sz="4000" dirty="0">
                <a:solidFill>
                  <a:schemeClr val="tx2"/>
                </a:solidFill>
              </a:rPr>
              <a:t>show slot-info</a:t>
            </a:r>
            <a:endParaRPr kumimoji="1"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880A7-55B1-74DA-BD43-CE32601E69B2}"/>
              </a:ext>
            </a:extLst>
          </p:cNvPr>
          <p:cNvSpPr txBox="1"/>
          <p:nvPr/>
        </p:nvSpPr>
        <p:spPr>
          <a:xfrm>
            <a:off x="1655676" y="6336082"/>
            <a:ext cx="5483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l"/>
            </a:pPr>
            <a:r>
              <a:rPr kumimoji="1" lang="en-US" altLang="zh-CN" sz="4000" dirty="0">
                <a:solidFill>
                  <a:schemeClr val="tx2"/>
                </a:solidFill>
              </a:rPr>
              <a:t>show alarm current</a:t>
            </a:r>
            <a:endParaRPr kumimoji="1"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986B0-455E-05D2-7E27-519BF07848B7}"/>
              </a:ext>
            </a:extLst>
          </p:cNvPr>
          <p:cNvSpPr txBox="1"/>
          <p:nvPr/>
        </p:nvSpPr>
        <p:spPr>
          <a:xfrm>
            <a:off x="1655676" y="8820177"/>
            <a:ext cx="7058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l"/>
            </a:pPr>
            <a:r>
              <a:rPr kumimoji="1" lang="en-US" altLang="zh-CN" sz="4000" dirty="0">
                <a:solidFill>
                  <a:schemeClr val="tx2"/>
                </a:solidFill>
              </a:rPr>
              <a:t>show slot 1 line 1 module</a:t>
            </a:r>
            <a:endParaRPr kumimoji="1"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D0BFAAA-A474-4090-4C2E-7D9732ED224B}"/>
              </a:ext>
            </a:extLst>
          </p:cNvPr>
          <p:cNvSpPr txBox="1"/>
          <p:nvPr/>
        </p:nvSpPr>
        <p:spPr>
          <a:xfrm>
            <a:off x="1655676" y="2472007"/>
            <a:ext cx="21811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4000" dirty="0">
                <a:effectLst/>
                <a:latin typeface="Times New Roman" panose="02020603050405020304" charset="0"/>
                <a:cs typeface="Times New Roman" panose="02020603050405020304" charset="0"/>
              </a:rPr>
              <a:t>With LAI, </a:t>
            </a:r>
            <a:r>
              <a:rPr lang="en-US" altLang="zh-CN" sz="4000" dirty="0" err="1">
                <a:effectLst/>
                <a:latin typeface="Times New Roman" panose="02020603050405020304" charset="0"/>
                <a:cs typeface="Times New Roman" panose="02020603050405020304" charset="0"/>
              </a:rPr>
              <a:t>Syncd</a:t>
            </a:r>
            <a:r>
              <a:rPr lang="en-US" altLang="zh-CN" sz="4000" dirty="0">
                <a:effectLst/>
                <a:latin typeface="Times New Roman" panose="02020603050405020304" charset="0"/>
                <a:cs typeface="Times New Roman" panose="02020603050405020304" charset="0"/>
              </a:rPr>
              <a:t>, and OLSS, we can manage different kinds of optical </a:t>
            </a:r>
            <a:r>
              <a:rPr lang="en-US" altLang="zh-CN" sz="4000" dirty="0" err="1">
                <a:effectLst/>
                <a:latin typeface="Times New Roman" panose="02020603050405020304" charset="0"/>
                <a:cs typeface="Times New Roman" panose="02020603050405020304" charset="0"/>
              </a:rPr>
              <a:t>linecards</a:t>
            </a:r>
            <a:r>
              <a:rPr lang="en-US" altLang="zh-CN" sz="4000" dirty="0">
                <a:effectLst/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1748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30" y="1132910"/>
            <a:ext cx="18598055" cy="707334"/>
          </a:xfrm>
        </p:spPr>
        <p:txBody>
          <a:bodyPr/>
          <a:lstStyle/>
          <a:p>
            <a:r>
              <a:rPr lang="en-US" altLang="zh-CN" sz="4400" dirty="0">
                <a:solidFill>
                  <a:srgbClr val="FF6A00"/>
                </a:solidFill>
              </a:rPr>
              <a:t>AONOS Roadmap</a:t>
            </a:r>
            <a:endParaRPr lang="en-US" sz="4400" dirty="0">
              <a:solidFill>
                <a:srgbClr val="FF6A00"/>
              </a:solidFill>
            </a:endParaRPr>
          </a:p>
        </p:txBody>
      </p:sp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24718" y="2099379"/>
            <a:ext cx="18277700" cy="99647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Open Source in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-OTN community</a:t>
            </a: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		* 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Submit AONOS source code to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branches </a:t>
            </a: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		*  Provide Wiki and Development instructions</a:t>
            </a: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		*  Review the LAI definition with the community</a:t>
            </a: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		*  Review the platform Thrift API with community</a:t>
            </a: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		*  Discussion on whether/how to merge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-OTN to the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		*  Keep contributing source code to the group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Supports WSS, OCM, OTDR, ROADM, Optical Equalizer, … and more vendor’s equipment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Supports ARM CPU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Introduce Alarm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suppression, Optical control algorithm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1+1 main cards with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……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30" y="1132910"/>
            <a:ext cx="18598055" cy="707334"/>
          </a:xfrm>
        </p:spPr>
        <p:txBody>
          <a:bodyPr/>
          <a:lstStyle/>
          <a:p>
            <a:r>
              <a:rPr lang="en-US" altLang="zh-CN" sz="4400" dirty="0">
                <a:solidFill>
                  <a:srgbClr val="FF6A00"/>
                </a:solidFill>
              </a:rPr>
              <a:t>Build </a:t>
            </a:r>
            <a:r>
              <a:rPr lang="en-US" altLang="zh-CN" sz="4400" dirty="0" err="1">
                <a:solidFill>
                  <a:srgbClr val="FF6A00"/>
                </a:solidFill>
              </a:rPr>
              <a:t>SONiC</a:t>
            </a:r>
            <a:r>
              <a:rPr lang="en-US" altLang="zh-CN" sz="4400" dirty="0">
                <a:solidFill>
                  <a:srgbClr val="FF6A00"/>
                </a:solidFill>
              </a:rPr>
              <a:t>-OTN Ecosystem Together</a:t>
            </a:r>
            <a:endParaRPr lang="en-US" sz="4400" dirty="0">
              <a:solidFill>
                <a:srgbClr val="FF6A00"/>
              </a:solidFill>
            </a:endParaRPr>
          </a:p>
        </p:txBody>
      </p:sp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458905" y="3421220"/>
            <a:ext cx="12993215" cy="66407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r>
              <a:rPr lang="en-US" altLang="zh-CN" dirty="0"/>
              <a:t>Involve Operators:   </a:t>
            </a:r>
          </a:p>
          <a:p>
            <a:pPr marL="0" indent="0">
              <a:buNone/>
            </a:pPr>
            <a:r>
              <a:rPr lang="en-US" altLang="zh-CN" dirty="0"/>
              <a:t>	Alibaba, Microsoft ...</a:t>
            </a:r>
          </a:p>
          <a:p>
            <a:endParaRPr lang="en-US" altLang="zh-CN" dirty="0"/>
          </a:p>
          <a:p>
            <a:r>
              <a:rPr lang="en-US" altLang="zh-CN" dirty="0"/>
              <a:t>Involve OEM:</a:t>
            </a:r>
          </a:p>
          <a:p>
            <a:pPr marL="0" indent="0">
              <a:buNone/>
            </a:pPr>
            <a:r>
              <a:rPr lang="en-US" altLang="zh-CN" dirty="0"/>
              <a:t>	 </a:t>
            </a:r>
            <a:r>
              <a:rPr lang="en-US" altLang="zh-CN" dirty="0" err="1"/>
              <a:t>Accelink</a:t>
            </a:r>
            <a:r>
              <a:rPr lang="en-US" altLang="zh-CN" dirty="0"/>
              <a:t>, Sino-Telecom,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Infinera, Cisco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en-US" altLang="zh-CN" dirty="0"/>
              <a:t>Involve Optical components : 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Accelink</a:t>
            </a:r>
            <a:r>
              <a:rPr lang="en-US" altLang="zh-CN" dirty="0"/>
              <a:t>, </a:t>
            </a:r>
            <a:r>
              <a:rPr lang="en-US" altLang="zh-CN" dirty="0" err="1"/>
              <a:t>Innolight</a:t>
            </a:r>
            <a:r>
              <a:rPr lang="en-US" altLang="zh-CN" dirty="0"/>
              <a:t>, Acacia…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1258286" y="4481623"/>
            <a:ext cx="11830189" cy="5580326"/>
            <a:chOff x="11981709" y="3747783"/>
            <a:chExt cx="11830189" cy="558032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0158" y="6202730"/>
              <a:ext cx="9044992" cy="82821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084" y="4686874"/>
              <a:ext cx="1752600" cy="825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2965" y="6616838"/>
              <a:ext cx="1689100" cy="29845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5127" y="7807364"/>
              <a:ext cx="1689100" cy="29845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6498" y="3747783"/>
              <a:ext cx="2013186" cy="57964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6431964" y="4895258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u="sng" dirty="0">
                  <a:solidFill>
                    <a:srgbClr val="0070C0"/>
                  </a:solidFill>
                </a:rPr>
                <a:t>NOS</a:t>
              </a:r>
              <a:endParaRPr kumimoji="1" lang="zh-CN" altLang="en-US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981709" y="6101727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u="sng" dirty="0">
                  <a:solidFill>
                    <a:srgbClr val="0070C0"/>
                  </a:solidFill>
                </a:rPr>
                <a:t>OEM</a:t>
              </a:r>
              <a:endParaRPr kumimoji="1" lang="zh-CN" altLang="en-US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653779" y="7722959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u="sng" dirty="0">
                  <a:solidFill>
                    <a:srgbClr val="0070C0"/>
                  </a:solidFill>
                </a:rPr>
                <a:t>Optical</a:t>
              </a:r>
              <a:endParaRPr kumimoji="1" lang="zh-CN" altLang="en-US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99590" y="3770404"/>
              <a:ext cx="1238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u="sng" dirty="0">
                  <a:solidFill>
                    <a:srgbClr val="0070C0"/>
                  </a:solidFill>
                </a:rPr>
                <a:t>Operator</a:t>
              </a:r>
              <a:endParaRPr kumimoji="1" lang="zh-CN" altLang="en-US" b="1" u="sng" dirty="0">
                <a:solidFill>
                  <a:srgbClr val="0070C0"/>
                </a:solidFill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8231" y="7409427"/>
              <a:ext cx="1816100" cy="11176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36998" y="7198082"/>
              <a:ext cx="2374900" cy="142240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7163905" y="8927999"/>
              <a:ext cx="2672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AONOS Ecosystem </a:t>
              </a:r>
              <a:endParaRPr kumimoji="1" lang="zh-CN" altLang="en-US" sz="2000" b="1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6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7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8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9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0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12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3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17870" y="2540836"/>
            <a:ext cx="5919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>
                <a:solidFill>
                  <a:schemeClr val="bg1"/>
                </a:solidFill>
              </a:rPr>
              <a:t>Thanks</a:t>
            </a:r>
            <a:r>
              <a:rPr kumimoji="1" lang="zh-CN" altLang="en-US" sz="9600" b="1" dirty="0">
                <a:solidFill>
                  <a:schemeClr val="bg1"/>
                </a:solidFill>
              </a:rPr>
              <a:t>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57235" y="5574406"/>
            <a:ext cx="4069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>
                <a:solidFill>
                  <a:schemeClr val="bg1"/>
                </a:solidFill>
              </a:rPr>
              <a:t>Q&amp;A</a:t>
            </a:r>
            <a:endParaRPr kumimoji="1" lang="zh-CN" altLang="en-US" sz="9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30" y="1132910"/>
            <a:ext cx="18598055" cy="707334"/>
          </a:xfrm>
        </p:spPr>
        <p:txBody>
          <a:bodyPr/>
          <a:lstStyle/>
          <a:p>
            <a:r>
              <a:rPr lang="en-US" altLang="zh-CN" sz="4400" dirty="0">
                <a:solidFill>
                  <a:srgbClr val="FF6A00"/>
                </a:solidFill>
              </a:rPr>
              <a:t>Optical Transport Network Introduction</a:t>
            </a:r>
            <a:endParaRPr lang="en-US" sz="4400" dirty="0">
              <a:solidFill>
                <a:srgbClr val="FF6A00"/>
              </a:solidFill>
            </a:endParaRPr>
          </a:p>
        </p:txBody>
      </p:sp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pic>
        <p:nvPicPr>
          <p:cNvPr id="1213" name="图片 12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5" y="5391978"/>
            <a:ext cx="8237305" cy="3437325"/>
          </a:xfrm>
          <a:prstGeom prst="rect">
            <a:avLst/>
          </a:prstGeom>
        </p:spPr>
      </p:pic>
      <p:sp>
        <p:nvSpPr>
          <p:cNvPr id="1216" name="文本框 1215"/>
          <p:cNvSpPr txBox="1"/>
          <p:nvPr/>
        </p:nvSpPr>
        <p:spPr>
          <a:xfrm>
            <a:off x="1576492" y="2498221"/>
            <a:ext cx="20194631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3600" u="none" strike="noStrike" dirty="0">
                <a:effectLst/>
                <a:latin typeface="Times New Roman" panose="02020603050405020304" charset="0"/>
                <a:cs typeface="Times New Roman" panose="02020603050405020304" charset="0"/>
              </a:rPr>
              <a:t>DCI(Data Center Interconnection) optical networks connect data centers in different regions and locations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The traffic in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hyperscaler’s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networks doubles every one to two years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Optical networks consist of not only optical transponders, but many optical line devices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A simple metro-DCI optical network with a point-to-point topology has following optical devices  </a:t>
            </a:r>
          </a:p>
        </p:txBody>
      </p:sp>
      <p:sp>
        <p:nvSpPr>
          <p:cNvPr id="1219" name="文本框 1218"/>
          <p:cNvSpPr txBox="1"/>
          <p:nvPr/>
        </p:nvSpPr>
        <p:spPr>
          <a:xfrm>
            <a:off x="2520586" y="5552201"/>
            <a:ext cx="66447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0" i="0" u="none" strike="noStrike">
                <a:effectLst/>
                <a:latin typeface="Times New Roman" panose="02020603050405020304" charset="0"/>
              </a:defRPr>
            </a:lvl1pPr>
          </a:lstStyle>
          <a:p>
            <a:r>
              <a:rPr lang="en-US" altLang="zh-CN" sz="3200" b="1" dirty="0">
                <a:sym typeface="+mn-ea"/>
              </a:rPr>
              <a:t>TPD</a:t>
            </a:r>
            <a:r>
              <a:rPr lang="en-US" altLang="zh-CN" sz="3200" dirty="0">
                <a:sym typeface="+mn-ea"/>
              </a:rPr>
              <a:t>: transponder</a:t>
            </a:r>
            <a:endParaRPr lang="en-US" altLang="zh-CN" sz="3200" b="1" dirty="0"/>
          </a:p>
          <a:p>
            <a:r>
              <a:rPr lang="en-US" altLang="zh-CN" sz="3200" b="1" dirty="0"/>
              <a:t>PA</a:t>
            </a:r>
            <a:r>
              <a:rPr lang="en-US" altLang="zh-CN" sz="3200" dirty="0"/>
              <a:t>: pre-amplifier. </a:t>
            </a:r>
          </a:p>
          <a:p>
            <a:r>
              <a:rPr lang="en-US" altLang="zh-CN" sz="3200" b="1" dirty="0"/>
              <a:t>BA</a:t>
            </a:r>
            <a:r>
              <a:rPr lang="en-US" altLang="zh-CN" sz="3200" dirty="0"/>
              <a:t>: booster amplifier </a:t>
            </a:r>
          </a:p>
          <a:p>
            <a:r>
              <a:rPr lang="en-US" altLang="zh-CN" sz="3200" b="1" dirty="0"/>
              <a:t>MUX</a:t>
            </a:r>
            <a:r>
              <a:rPr lang="en-US" altLang="zh-CN" sz="3200" dirty="0"/>
              <a:t>: wavelength multiplexer</a:t>
            </a:r>
          </a:p>
          <a:p>
            <a:r>
              <a:rPr lang="en-US" altLang="zh-CN" sz="3200" b="1" dirty="0"/>
              <a:t>DMUX</a:t>
            </a:r>
            <a:r>
              <a:rPr lang="en-US" altLang="zh-CN" sz="3200" dirty="0"/>
              <a:t>: wavelength demultiplexer. </a:t>
            </a:r>
          </a:p>
          <a:p>
            <a:r>
              <a:rPr lang="en-US" altLang="zh-CN" sz="3200" b="1" dirty="0"/>
              <a:t>OLP</a:t>
            </a:r>
            <a:r>
              <a:rPr lang="en-US" altLang="zh-CN" sz="3200" dirty="0"/>
              <a:t>: Optical Line Protection </a:t>
            </a:r>
          </a:p>
        </p:txBody>
      </p:sp>
      <p:sp>
        <p:nvSpPr>
          <p:cNvPr id="3" name="文本框 1221"/>
          <p:cNvSpPr txBox="1"/>
          <p:nvPr/>
        </p:nvSpPr>
        <p:spPr>
          <a:xfrm>
            <a:off x="1576492" y="8953071"/>
            <a:ext cx="1209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0" i="0" u="none" strike="noStrike">
                <a:effectLst/>
                <a:latin typeface="Times New Roman" panose="0202060305040502030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/>
              <a:t>A wide area optical networks have many more optical devices</a:t>
            </a:r>
            <a:endParaRPr lang="zh-CN" alt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781" y="9293435"/>
            <a:ext cx="19631022" cy="4246632"/>
          </a:xfrm>
          <a:prstGeom prst="rect">
            <a:avLst/>
          </a:prstGeom>
        </p:spPr>
      </p:pic>
      <p:sp>
        <p:nvSpPr>
          <p:cNvPr id="5" name="文本框 1207"/>
          <p:cNvSpPr txBox="1"/>
          <p:nvPr/>
        </p:nvSpPr>
        <p:spPr>
          <a:xfrm>
            <a:off x="12967507" y="8599189"/>
            <a:ext cx="531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point-to-point metro-DCI optical network</a:t>
            </a:r>
            <a:endParaRPr kumimoji="1"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30" y="1132910"/>
            <a:ext cx="18598055" cy="707334"/>
          </a:xfrm>
        </p:spPr>
        <p:txBody>
          <a:bodyPr/>
          <a:lstStyle/>
          <a:p>
            <a:r>
              <a:rPr lang="en-US" altLang="zh-CN" sz="4400" dirty="0" err="1">
                <a:solidFill>
                  <a:srgbClr val="FF6A00"/>
                </a:solidFill>
              </a:rPr>
              <a:t>NOSes</a:t>
            </a:r>
            <a:r>
              <a:rPr lang="en-US" altLang="zh-CN" sz="4400" dirty="0">
                <a:solidFill>
                  <a:srgbClr val="FF6A00"/>
                </a:solidFill>
              </a:rPr>
              <a:t> on Optical Transport Equipment</a:t>
            </a:r>
            <a:endParaRPr lang="en-US" sz="4400" dirty="0">
              <a:solidFill>
                <a:srgbClr val="FF6A00"/>
              </a:solidFill>
            </a:endParaRPr>
          </a:p>
        </p:txBody>
      </p:sp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12903" y="2201613"/>
            <a:ext cx="14637097" cy="11516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Most optical equipment is a black box, with proprietary hardware &amp; software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Open and </a:t>
            </a:r>
            <a:r>
              <a:rPr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disaggregated optical transport networks start to use gray boxes 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Operating System: proprietary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NOSes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from equipment vendors 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Modular hardware equipment with standardized interfaces and data models</a:t>
            </a:r>
          </a:p>
          <a:p>
            <a:pPr marL="1816100" lvl="2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Standardized interfaces:  NETCONF, RESTCONF,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gNMI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Telemetry</a:t>
            </a:r>
          </a:p>
          <a:p>
            <a:pPr marL="1816100" lvl="2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Data models: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OpenROADM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OpenConfig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YANG models</a:t>
            </a:r>
          </a:p>
          <a:p>
            <a:pPr marL="4572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There are some efforts on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whitebox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optical equipment</a:t>
            </a:r>
          </a:p>
          <a:p>
            <a:pPr marL="4572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The Open Optical &amp; Packet Transport group (OOPT) in TIP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Defined packet transport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whitebox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such as Cassini, including both switch chips &amp; optical transponders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Using Transponders Abstraction Interface (TAI)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NOS: TIP’s Goldstone and other commercial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NOSes</a:t>
            </a:r>
            <a:endParaRPr kumimoji="1" lang="en-US" altLang="zh-CN" sz="3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whitebox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has no optical line devices such as optical amplifiers, wavelength switches …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Optical transponder management is based on TAI and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Sysrepo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,  not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-based architecture, difficult to share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ecosystem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50" y="2827845"/>
            <a:ext cx="8689343" cy="4354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651" y="7952862"/>
            <a:ext cx="8388633" cy="39099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70589" y="12109882"/>
            <a:ext cx="5886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Whitebox packet-optical device Cassini</a:t>
            </a:r>
            <a:endParaRPr kumimoji="1"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4"/>
          <p:cNvSpPr txBox="1"/>
          <p:nvPr/>
        </p:nvSpPr>
        <p:spPr>
          <a:xfrm>
            <a:off x="18821427" y="6799278"/>
            <a:ext cx="153118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Gray box</a:t>
            </a:r>
            <a:endParaRPr kumimoji="1"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30" y="1132910"/>
            <a:ext cx="18598055" cy="707334"/>
          </a:xfrm>
        </p:spPr>
        <p:txBody>
          <a:bodyPr/>
          <a:lstStyle/>
          <a:p>
            <a:r>
              <a:rPr lang="en-US" altLang="zh-CN" sz="4400" dirty="0" err="1">
                <a:solidFill>
                  <a:srgbClr val="FF6A00"/>
                </a:solidFill>
              </a:rPr>
              <a:t>SONiC</a:t>
            </a:r>
            <a:r>
              <a:rPr lang="en-US" altLang="zh-CN" sz="4400" dirty="0">
                <a:solidFill>
                  <a:srgbClr val="FF6A00"/>
                </a:solidFill>
              </a:rPr>
              <a:t> and Optical Transport Networks</a:t>
            </a:r>
            <a:endParaRPr lang="en-US" sz="4400" dirty="0">
              <a:solidFill>
                <a:srgbClr val="FF6A00"/>
              </a:solidFill>
            </a:endParaRPr>
          </a:p>
        </p:txBody>
      </p:sp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65" y="6858000"/>
            <a:ext cx="10929769" cy="55102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5037" y="2518351"/>
            <a:ext cx="1978759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We propose &amp; demonstrate a </a:t>
            </a:r>
            <a:r>
              <a:rPr kumimoji="1"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based NOS for open </a:t>
            </a:r>
            <a:r>
              <a:rPr kumimoji="1"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whitebox</a:t>
            </a: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optical transport equipment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We name it AONOS (Another Optical Network Operating System)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Supports pluggable optical transponders from different vendors 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Supports optical line devices including OAs and OLP switches 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The NOS runs on main control card and manages different </a:t>
            </a:r>
            <a:r>
              <a:rPr kumimoji="1"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linecards</a:t>
            </a: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Provides standardized northbound interfaces, RESTCONF, Telemetry, and CLI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0221459"/>
            <a:ext cx="10942735" cy="10019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961098"/>
            <a:ext cx="10942735" cy="104285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792424" y="11778906"/>
            <a:ext cx="818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Whitebox OTN Equipment with </a:t>
            </a:r>
            <a:r>
              <a:rPr kumimoji="1"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kumimoji="1"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 based AONOS</a:t>
            </a:r>
            <a:endParaRPr kumimoji="1"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79966" y="12302126"/>
            <a:ext cx="5628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NOS on Optical Transport Equipment</a:t>
            </a:r>
            <a:endParaRPr kumimoji="1"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30" y="1132910"/>
            <a:ext cx="18598055" cy="707334"/>
          </a:xfrm>
        </p:spPr>
        <p:txBody>
          <a:bodyPr/>
          <a:lstStyle/>
          <a:p>
            <a:r>
              <a:rPr lang="en-US" altLang="zh-CN" sz="4400" dirty="0">
                <a:solidFill>
                  <a:srgbClr val="FF6A00"/>
                </a:solidFill>
              </a:rPr>
              <a:t>AONOS Architecture</a:t>
            </a:r>
            <a:endParaRPr lang="en-US" sz="4400" dirty="0">
              <a:solidFill>
                <a:srgbClr val="FF6A00"/>
              </a:solidFill>
            </a:endParaRPr>
          </a:p>
        </p:txBody>
      </p:sp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39683" y="1899464"/>
            <a:ext cx="2149685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>
              <a:spcAft>
                <a:spcPts val="1200"/>
              </a:spcAft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The proposed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-based NOS for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whitebox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OTN equipment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Re</a:t>
            </a:r>
            <a:r>
              <a:rPr kumimoji="1"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uses Redis, PMON, and platform drivers from </a:t>
            </a:r>
            <a:r>
              <a:rPr kumimoji="1"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endParaRPr kumimoji="1"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Adds optical abilities to the </a:t>
            </a:r>
            <a:r>
              <a:rPr kumimoji="1"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kumimoji="1"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platform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Supports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OpenConfig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optical YANG models in RESTCONF and Telemetry container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Defines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Linecard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Abstraction Interface (LAI) to control optical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linecards</a:t>
            </a:r>
            <a:endParaRPr kumimoji="1" lang="en-US" altLang="zh-CN" sz="3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Introduces Optical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Linecard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State Service (OLSS)</a:t>
            </a:r>
            <a:r>
              <a:rPr kumimoji="1" lang="zh-CN" altLang="en-US" sz="3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to manage all kinds of optical components on </a:t>
            </a:r>
            <a:r>
              <a:rPr kumimoji="1" lang="en-US" altLang="zh-CN" sz="3400" dirty="0" err="1">
                <a:latin typeface="Times New Roman" panose="02020603050405020304" charset="0"/>
                <a:cs typeface="Times New Roman" panose="02020603050405020304" charset="0"/>
              </a:rPr>
              <a:t>linecards</a:t>
            </a:r>
            <a:endParaRPr kumimoji="1" lang="en-US" altLang="zh-CN" sz="3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Defines standard Thrift APIs control FAN, PSU, LEDs, EEROM, etc. </a:t>
            </a: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kumimoji="1" lang="en-US" altLang="zh-CN" sz="3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1811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kumimoji="1" lang="zh-CN" altLang="en-US" sz="3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891" y="6804973"/>
            <a:ext cx="10448240" cy="61845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91" y="6543363"/>
            <a:ext cx="10997299" cy="63925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52165" y="12727337"/>
            <a:ext cx="3284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kumimoji="1"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Architecuture</a:t>
            </a:r>
            <a:endParaRPr kumimoji="1"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108669" y="12804816"/>
            <a:ext cx="328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AONOS Architecture</a:t>
            </a:r>
            <a:endParaRPr kumimoji="1"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6FA7F53-AE09-536E-80EF-0713E0B01F6F}"/>
              </a:ext>
            </a:extLst>
          </p:cNvPr>
          <p:cNvCxnSpPr>
            <a:cxnSpLocks/>
          </p:cNvCxnSpPr>
          <p:nvPr/>
        </p:nvCxnSpPr>
        <p:spPr>
          <a:xfrm>
            <a:off x="13732329" y="10937724"/>
            <a:ext cx="3118757" cy="0"/>
          </a:xfrm>
          <a:prstGeom prst="line">
            <a:avLst/>
          </a:prstGeom>
          <a:ln w="539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6979923-96F9-07D4-4188-2EED15A002CD}"/>
              </a:ext>
            </a:extLst>
          </p:cNvPr>
          <p:cNvSpPr txBox="1"/>
          <p:nvPr/>
        </p:nvSpPr>
        <p:spPr>
          <a:xfrm>
            <a:off x="14941998" y="10638755"/>
            <a:ext cx="121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Thrift API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7663" y="801580"/>
            <a:ext cx="143256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FF6A00"/>
                </a:solidFill>
              </a:defRPr>
            </a:lvl1pPr>
          </a:lstStyle>
          <a:p>
            <a:r>
              <a:rPr lang="en-US" altLang="zh-CN" sz="4400" dirty="0" err="1"/>
              <a:t>Linecard</a:t>
            </a:r>
            <a:r>
              <a:rPr lang="en-US" altLang="zh-CN" sz="4400" dirty="0"/>
              <a:t> Abstraction Interface (LAI) Overview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28920"/>
          <a:stretch>
            <a:fillRect/>
          </a:stretch>
        </p:blipFill>
        <p:spPr>
          <a:xfrm>
            <a:off x="12896825" y="5334170"/>
            <a:ext cx="9150375" cy="59243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30813" y="2340859"/>
            <a:ext cx="21811787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effectLst/>
                <a:latin typeface="Times New Roman" panose="02020603050405020304" charset="0"/>
                <a:cs typeface="Times New Roman" panose="02020603050405020304" charset="0"/>
              </a:rPr>
              <a:t>LAI contains a group of optical model objects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Depending on hardware, vendors can support desired LAI objects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LAI defines the APIs to create and remove optical objects, and set and get attributes and statistics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191001" y="11393727"/>
            <a:ext cx="6022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effectLst/>
                <a:latin typeface="ArialMT"/>
              </a:defRPr>
            </a:lvl1pPr>
          </a:lstStyle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The definition of LAI transceiver object </a:t>
            </a:r>
          </a:p>
        </p:txBody>
      </p:sp>
      <p:sp>
        <p:nvSpPr>
          <p:cNvPr id="2" name="文本框 9"/>
          <p:cNvSpPr txBox="1"/>
          <p:nvPr/>
        </p:nvSpPr>
        <p:spPr>
          <a:xfrm>
            <a:off x="3819070" y="11916947"/>
            <a:ext cx="6740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ffectLst/>
                <a:latin typeface="ArialMT"/>
              </a:rPr>
              <a:t>LAI object model and hierarchy in ref. [1] </a:t>
            </a:r>
            <a:endParaRPr lang="en-US" altLang="zh-CN" sz="2800" dirty="0"/>
          </a:p>
        </p:txBody>
      </p:sp>
      <p:sp>
        <p:nvSpPr>
          <p:cNvPr id="3" name="文本框 9"/>
          <p:cNvSpPr txBox="1"/>
          <p:nvPr/>
        </p:nvSpPr>
        <p:spPr>
          <a:xfrm>
            <a:off x="12837793" y="12652810"/>
            <a:ext cx="10304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i="1" dirty="0">
                <a:effectLst/>
                <a:latin typeface="ArialMT"/>
              </a:rPr>
              <a:t>Ref. 1: </a:t>
            </a:r>
            <a:r>
              <a:rPr lang="en-US" altLang="zh-CN" sz="2800" i="1" dirty="0" err="1">
                <a:effectLst/>
                <a:latin typeface="ArialMT"/>
              </a:rPr>
              <a:t>Weitang</a:t>
            </a:r>
            <a:r>
              <a:rPr lang="en-US" altLang="zh-CN" sz="2800" i="1" dirty="0">
                <a:effectLst/>
                <a:latin typeface="ArialMT"/>
              </a:rPr>
              <a:t> Zheng et al,, ECOC’2022, paper Tu5.61, 2022.</a:t>
            </a:r>
            <a:endParaRPr lang="en-US" altLang="zh-CN" sz="28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073A8-BD7F-703E-1EFA-20E505E89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95" y="5137932"/>
            <a:ext cx="10661187" cy="6517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30" y="1132910"/>
            <a:ext cx="18598055" cy="707334"/>
          </a:xfrm>
        </p:spPr>
        <p:txBody>
          <a:bodyPr/>
          <a:lstStyle/>
          <a:p>
            <a:r>
              <a:rPr lang="en-US" altLang="zh-CN" sz="4400" dirty="0">
                <a:solidFill>
                  <a:srgbClr val="FF6A00"/>
                </a:solidFill>
              </a:rPr>
              <a:t>AONOS Key New Features</a:t>
            </a:r>
            <a:endParaRPr lang="en-US" sz="4400" dirty="0">
              <a:solidFill>
                <a:srgbClr val="FF6A00"/>
              </a:solidFill>
            </a:endParaRPr>
          </a:p>
        </p:txBody>
      </p:sp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32537" y="1893533"/>
            <a:ext cx="16284590" cy="120027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Architecture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Supports multiple pluggable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linecards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via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SONiC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multi-ASIC architecture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Supports equipment pre-configuration on day 1,  service provisioning on day 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Introduces the OLSS and LAI to manage different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linecards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from vendors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Defines thrift interface to manage FAN, PSU, Switch, LED, EEPROM, etc.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en-US" altLang="zh-CN" sz="3400" dirty="0">
                <a:latin typeface="Times New Roman" panose="02020603050405020304" charset="0"/>
                <a:cs typeface="Times New Roman" panose="02020603050405020304" charset="0"/>
              </a:rPr>
              <a:t>Northbound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management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Supports standard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Openconfig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YANG optical data models in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Restconf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and Telemetry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Enhances CLI feature for Optical network management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Supports alarm reporting via SNMP-trap and 7 days history alarm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Enhances TACACS+ AAA feature for CLISH CLI shell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Device management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Introduces In-service One-packet System Upgrading feature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Supports Chassis, CU,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Linecards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cold and warm restart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Supports 15min, 24 hour current and history performance monitor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Supports LLDP on OSC interfaces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……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30" y="1132910"/>
            <a:ext cx="18598055" cy="707334"/>
          </a:xfrm>
        </p:spPr>
        <p:txBody>
          <a:bodyPr/>
          <a:lstStyle/>
          <a:p>
            <a:r>
              <a:rPr lang="en-US" altLang="zh-CN" sz="4400" dirty="0">
                <a:solidFill>
                  <a:srgbClr val="FF6A00"/>
                </a:solidFill>
              </a:rPr>
              <a:t>Differences between AONOS and </a:t>
            </a:r>
            <a:r>
              <a:rPr lang="en-US" altLang="zh-CN" sz="4400" dirty="0" err="1">
                <a:solidFill>
                  <a:srgbClr val="FF6A00"/>
                </a:solidFill>
              </a:rPr>
              <a:t>SONiC</a:t>
            </a:r>
            <a:endParaRPr lang="en-US" sz="4400" dirty="0">
              <a:solidFill>
                <a:srgbClr val="FF6A00"/>
              </a:solidFill>
            </a:endParaRPr>
          </a:p>
        </p:txBody>
      </p:sp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2267283" y="2365408"/>
          <a:ext cx="19437685" cy="1063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3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Key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Modules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AONOS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SONiC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Restconf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Different(</a:t>
                      </a:r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Openconfig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Multi-AISC)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Sonic Yang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Telemetry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Different(</a:t>
                      </a:r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Openconfig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Multi-AISC)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SWSS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SAI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OLSS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LAI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SNMP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FRR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LLDP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TACACS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Enhanced(Clish support)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Muti-ASIC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Default-4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ASIC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Different(</a:t>
                      </a:r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CLish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Optical features)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Sonic-utilities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Installer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Different(</a:t>
                      </a:r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Linecards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one-packet)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Sonic-installer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Alarm/PM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Different(15m/24m, current/history)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PMON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Different(power-control, pluggable </a:t>
                      </a:r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linecard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present, thrift)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Ztp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ptf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gobgp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quagga, </a:t>
                      </a:r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libteam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ctr" defTabSz="1828800" rtl="0" eaLnBrk="1" latinLnBrk="0" hangingPunct="1"/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Pddf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router-</a:t>
                      </a:r>
                      <a:r>
                        <a:rPr lang="en-US" altLang="zh-CN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advertiser,fast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-reboot, …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828800" rtl="0" eaLnBrk="1" latinLnBrk="0" hangingPunct="1"/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zh-CN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8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59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60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6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6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63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BBAAD9C20180234D78A0072836F0BEB0A2B9B20717BF5B50A1D98E36B16E2BDC2B48B738416E8B0422992108C846F1EB2509212A91D00B411BBFC22F7A6E20DE24FBB2AD282396A794102E77610245D68834E33C7702237E98EFE19E350F4C08DBF625930E3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7663" y="801580"/>
            <a:ext cx="7469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FF6A00"/>
                </a:solidFill>
              </a:defRPr>
            </a:lvl1pPr>
          </a:lstStyle>
          <a:p>
            <a:r>
              <a:rPr lang="en-US" altLang="zh-CN" sz="4400" dirty="0"/>
              <a:t>AONOS System CLI Demo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1CF2832-C4DC-E7CD-73CA-8E52AACE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00" y="2840121"/>
            <a:ext cx="14935019" cy="1052097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12A0134-CA45-B951-403D-728428912C75}"/>
              </a:ext>
            </a:extLst>
          </p:cNvPr>
          <p:cNvSpPr txBox="1"/>
          <p:nvPr/>
        </p:nvSpPr>
        <p:spPr>
          <a:xfrm>
            <a:off x="1172308" y="3118338"/>
            <a:ext cx="3969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l"/>
            </a:pPr>
            <a:r>
              <a:rPr kumimoji="1" lang="en-US" altLang="zh-CN" sz="4000" dirty="0">
                <a:solidFill>
                  <a:schemeClr val="tx2"/>
                </a:solidFill>
              </a:rPr>
              <a:t>show version</a:t>
            </a:r>
            <a:endParaRPr kumimoji="1"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FA721C5-5922-4D83-AD7F-672FAA359BF6}"/>
              </a:ext>
            </a:extLst>
          </p:cNvPr>
          <p:cNvSpPr txBox="1"/>
          <p:nvPr/>
        </p:nvSpPr>
        <p:spPr>
          <a:xfrm>
            <a:off x="1173776" y="4243755"/>
            <a:ext cx="57926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Kernel: 4.19.0-12-2-amd64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LAI Version: 0.1.20-17-g19d004b</a:t>
            </a:r>
            <a:endParaRPr kumimoji="1" lang="zh-CN" altLang="en-US" sz="28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4D7F0ED-EB2E-5459-3C45-AA481BAD7137}"/>
              </a:ext>
            </a:extLst>
          </p:cNvPr>
          <p:cNvSpPr txBox="1"/>
          <p:nvPr/>
        </p:nvSpPr>
        <p:spPr>
          <a:xfrm>
            <a:off x="1172308" y="7392722"/>
            <a:ext cx="3863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l"/>
            </a:pPr>
            <a:r>
              <a:rPr kumimoji="1" lang="en-US" altLang="zh-CN" sz="4000" dirty="0">
                <a:solidFill>
                  <a:schemeClr val="tx2"/>
                </a:solidFill>
              </a:rPr>
              <a:t>show docker</a:t>
            </a:r>
            <a:endParaRPr kumimoji="1"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3E2DE2B-1BA8-5E82-2EBF-F67086847C1D}"/>
              </a:ext>
            </a:extLst>
          </p:cNvPr>
          <p:cNvSpPr txBox="1"/>
          <p:nvPr/>
        </p:nvSpPr>
        <p:spPr>
          <a:xfrm>
            <a:off x="1173776" y="8518139"/>
            <a:ext cx="23109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Database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err="1"/>
              <a:t>Olss</a:t>
            </a:r>
            <a:r>
              <a:rPr kumimoji="1" lang="en-US" altLang="zh-CN" sz="2800" dirty="0"/>
              <a:t>&lt;0-3&gt;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err="1"/>
              <a:t>Syncd</a:t>
            </a:r>
            <a:r>
              <a:rPr kumimoji="1" lang="en-US" altLang="zh-CN" sz="2800" dirty="0"/>
              <a:t>&lt;0-3&gt;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453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6A00"/>
      </a:accent1>
      <a:accent2>
        <a:srgbClr val="FFB61A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1062</Words>
  <Application>Microsoft Macintosh PowerPoint</Application>
  <PresentationFormat>自定义</PresentationFormat>
  <Paragraphs>350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-webkit-standard</vt:lpstr>
      <vt:lpstr>Microsoft YaHei</vt:lpstr>
      <vt:lpstr>Microsoft YaHei</vt:lpstr>
      <vt:lpstr>Arial Unicode MS</vt:lpstr>
      <vt:lpstr>ArialMT</vt:lpstr>
      <vt:lpstr>Arial</vt:lpstr>
      <vt:lpstr>Calibri</vt:lpstr>
      <vt:lpstr>Courier New</vt:lpstr>
      <vt:lpstr>Times New Roman</vt:lpstr>
      <vt:lpstr>Wingdings</vt:lpstr>
      <vt:lpstr>Office 主题​​</vt:lpstr>
      <vt:lpstr>PowerPoint 演示文稿</vt:lpstr>
      <vt:lpstr>Optical Transport Network Introduction</vt:lpstr>
      <vt:lpstr>NOSes on Optical Transport Equipment</vt:lpstr>
      <vt:lpstr>SONiC and Optical Transport Networks</vt:lpstr>
      <vt:lpstr>AONOS Architecture</vt:lpstr>
      <vt:lpstr>PowerPoint 演示文稿</vt:lpstr>
      <vt:lpstr>AONOS Key New Features</vt:lpstr>
      <vt:lpstr>Differences between AONOS and SONiC</vt:lpstr>
      <vt:lpstr>PowerPoint 演示文稿</vt:lpstr>
      <vt:lpstr>PowerPoint 演示文稿</vt:lpstr>
      <vt:lpstr>AONOS Roadmap</vt:lpstr>
      <vt:lpstr>Build SONiC-OTN Ecosystem Together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宝明</dc:creator>
  <cp:lastModifiedBy>Microsoft Office User</cp:lastModifiedBy>
  <cp:revision>9</cp:revision>
  <dcterms:created xsi:type="dcterms:W3CDTF">2022-11-11T13:10:39Z</dcterms:created>
  <dcterms:modified xsi:type="dcterms:W3CDTF">2023-01-18T02:20:53Z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E6636BC20180234D78A0072836F0BEB032B9B20D17555BB0ADD98B30B1332BD33B44B738C1667B0122692508384636EBBC1921DA41D07B811BBFC2E178BE14DC24FB39ADEF25845744D22EF763B243DEA84CE91C764D20D3689C419F05DE4CC8D8962D9F0E3</vt:lpwstr>
  </property>
  <property fmtid="{D5CDD505-2E9C-101B-9397-08002B2CF9AE}" pid="3" name="property2">
    <vt:lpwstr>E6636BC20180234D78A0072836F0B3B062B9B207100DDB20A0D98F39B16C2BA34B43BC38C168AB0122592F0838465CEB921921FAF1D0ABC11BBFC26B7F4E1ADA24FB2EADD526949754C728F767A2439F9FD0E9157C626057A81A5197EE01DCA8DD06229F4E3</vt:lpwstr>
  </property>
  <property fmtid="{D5CDD505-2E9C-101B-9397-08002B2CF9AE}" pid="4" name="property3">
    <vt:lpwstr>E6636BC20180234D78A0072836F0B99012B9B2041CBB0BD0AED9843CB1E92B759B4BB3387161DB0A22092008384687EBAD09218A11D00BB11BBFC253752E1BD324F50EAD8127E48704882AE76E224046D963E4B175990FA048DEA195FADFAC88D9862B9F9E3</vt:lpwstr>
  </property>
  <property fmtid="{D5CDD505-2E9C-101B-9397-08002B2CF9AE}" pid="5" name="property4">
    <vt:lpwstr>E6636BC20180234D78A0072836F0BE8092B9B20C1995FBB0AAD98B33B1032B25BB4EBB387163FB0F22C92E08384670EB2809215AC1D0FBA11BBFC2437A1E1FD724F5F8AD632564B7B4FF2ED7684240538A9CE0BE76481F81688BF19F28E95C98DFE620900E3</vt:lpwstr>
  </property>
  <property fmtid="{D5CDD505-2E9C-101B-9397-08002B2CF9AE}" pid="6" name="property5">
    <vt:lpwstr>E6636BC20180234D78A0072836F0BC5042B9B2071914ABA0AFD98A36B1312BA09B46B338D169DB042219260838466CEBCA09217A11D0EBD11BBFC21D70AE1BD124F79CADC02084A7F49B2BF76E924D54EB27EF457D2D6E7658AE919C47F25C58DA8624926E3</vt:lpwstr>
  </property>
  <property fmtid="{D5CDD505-2E9C-101B-9397-08002B2CF9AE}" pid="7" name="property6">
    <vt:lpwstr>E6636BC20180234D78A0072836F0B1F0B2B9B20C194F3BB0ADD98331B1C62B51CB43B838C16E8B0E22C92408C8468EEBE509210AC1D04BD11BBFC228762E2FD824FCBAAD1124B6E784AF2DE761024E5537DCE27771BF55E7D8EF319F2F7D5C28DEE626942E3</vt:lpwstr>
  </property>
  <property fmtid="{D5CDD505-2E9C-101B-9397-08002B2CF9AE}" pid="8" name="property7">
    <vt:lpwstr>E6636BC20180234D78A0072836F0BEC032B9B20719E7ABD0A4D98930B1B12B712B41B8383169AB0722192908C8467AEB500921AA91D06BC11BBFC236721E20D524FF49AD4320F65744DB2EA767924C574BB3E271732605D208AA119547C05C28DCF62D9E0E3</vt:lpwstr>
  </property>
  <property fmtid="{D5CDD505-2E9C-101B-9397-08002B2CF9AE}" pid="9" name="property8">
    <vt:lpwstr>BBAAD9C20180234D78A0072836F0BEB0A2B9B20717BF5B50A1D98E36B16E2BDC2B48B738416E8B0422992108C846F1EB2509212A91D00B411BBFC22F7A6E20DE24FBB2AD282396A794102E77610245D68834E33C7702237E98EFE19E350F4C08DBF625930E3</vt:lpwstr>
  </property>
  <property fmtid="{D5CDD505-2E9C-101B-9397-08002B2CF9AE}" pid="10" name="KSOProductBuildVer">
    <vt:lpwstr>2052-0.0.0.0</vt:lpwstr>
  </property>
</Properties>
</file>